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drawings/drawing1.xml" ContentType="application/vnd.openxmlformats-officedocument.drawingml.chartshapes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73" r:id="rId2"/>
    <p:sldId id="256" r:id="rId3"/>
    <p:sldId id="257" r:id="rId4"/>
    <p:sldId id="258" r:id="rId5"/>
    <p:sldId id="259" r:id="rId6"/>
    <p:sldId id="261" r:id="rId7"/>
    <p:sldId id="262" r:id="rId8"/>
    <p:sldId id="260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2" r:id="rId18"/>
    <p:sldId id="274" r:id="rId19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Jak ocenia Pan/Pani swoją znajomość Programu wychowawczego naszej szkoły?</c:v>
                </c:pt>
              </c:strCache>
            </c:strRef>
          </c:tx>
          <c:invertIfNegative val="0"/>
          <c:cat>
            <c:numRef>
              <c:f>Arkusz1!$A$2:$A$7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Arkusz1!$B$2:$B$7</c:f>
              <c:numCache>
                <c:formatCode>General</c:formatCode>
                <c:ptCount val="6"/>
                <c:pt idx="0">
                  <c:v>3</c:v>
                </c:pt>
                <c:pt idx="1">
                  <c:v>0</c:v>
                </c:pt>
                <c:pt idx="2">
                  <c:v>12</c:v>
                </c:pt>
                <c:pt idx="3">
                  <c:v>24</c:v>
                </c:pt>
                <c:pt idx="4">
                  <c:v>16</c:v>
                </c:pt>
                <c:pt idx="5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81241648"/>
        <c:axId val="281240472"/>
      </c:barChart>
      <c:catAx>
        <c:axId val="2812416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81240472"/>
        <c:crosses val="autoZero"/>
        <c:auto val="1"/>
        <c:lblAlgn val="ctr"/>
        <c:lblOffset val="100"/>
        <c:noMultiLvlLbl val="0"/>
      </c:catAx>
      <c:valAx>
        <c:axId val="281240472"/>
        <c:scaling>
          <c:orientation val="minMax"/>
        </c:scaling>
        <c:delete val="0"/>
        <c:axPos val="l"/>
        <c:majorGridlines/>
        <c:minorGridlines/>
        <c:numFmt formatCode="General" sourceLinked="1"/>
        <c:majorTickMark val="out"/>
        <c:minorTickMark val="none"/>
        <c:tickLblPos val="nextTo"/>
        <c:crossAx val="2812416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Jak ocenia Pan/Pani możliwość wpływu na realizację Szkolengo Programu Wychowawczego?</c:v>
                </c:pt>
              </c:strCache>
            </c:strRef>
          </c:tx>
          <c:invertIfNegative val="0"/>
          <c:cat>
            <c:numRef>
              <c:f>Arkusz1!$A$2:$A$7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Arkusz1!$B$2:$B$7</c:f>
              <c:numCache>
                <c:formatCode>General</c:formatCode>
                <c:ptCount val="6"/>
                <c:pt idx="0">
                  <c:v>4</c:v>
                </c:pt>
                <c:pt idx="1">
                  <c:v>3</c:v>
                </c:pt>
                <c:pt idx="2">
                  <c:v>8</c:v>
                </c:pt>
                <c:pt idx="3">
                  <c:v>16</c:v>
                </c:pt>
                <c:pt idx="4">
                  <c:v>22</c:v>
                </c:pt>
                <c:pt idx="5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81242040"/>
        <c:axId val="277919784"/>
      </c:barChart>
      <c:catAx>
        <c:axId val="2812420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77919784"/>
        <c:crosses val="autoZero"/>
        <c:auto val="1"/>
        <c:lblAlgn val="ctr"/>
        <c:lblOffset val="100"/>
        <c:noMultiLvlLbl val="0"/>
      </c:catAx>
      <c:valAx>
        <c:axId val="277919784"/>
        <c:scaling>
          <c:orientation val="minMax"/>
        </c:scaling>
        <c:delete val="0"/>
        <c:axPos val="l"/>
        <c:majorGridlines/>
        <c:minorGridlines/>
        <c:numFmt formatCode="General" sourceLinked="1"/>
        <c:majorTickMark val="out"/>
        <c:minorTickMark val="none"/>
        <c:tickLblPos val="nextTo"/>
        <c:crossAx val="2812420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W jakim stopniu nasza szkoła zuważa problemy wychowawcze uczniów?</c:v>
                </c:pt>
              </c:strCache>
            </c:strRef>
          </c:tx>
          <c:invertIfNegative val="0"/>
          <c:cat>
            <c:numRef>
              <c:f>Arkusz1!$A$2:$A$7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Arkusz1!$B$2:$B$7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8</c:v>
                </c:pt>
                <c:pt idx="3">
                  <c:v>14</c:v>
                </c:pt>
                <c:pt idx="4">
                  <c:v>26</c:v>
                </c:pt>
                <c:pt idx="5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67344792"/>
        <c:axId val="367346752"/>
      </c:barChart>
      <c:catAx>
        <c:axId val="3673447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67346752"/>
        <c:crosses val="autoZero"/>
        <c:auto val="1"/>
        <c:lblAlgn val="ctr"/>
        <c:lblOffset val="100"/>
        <c:noMultiLvlLbl val="0"/>
      </c:catAx>
      <c:valAx>
        <c:axId val="367346752"/>
        <c:scaling>
          <c:orientation val="minMax"/>
        </c:scaling>
        <c:delete val="0"/>
        <c:axPos val="l"/>
        <c:majorGridlines/>
        <c:minorGridlines/>
        <c:numFmt formatCode="General" sourceLinked="1"/>
        <c:majorTickMark val="out"/>
        <c:minorTickMark val="none"/>
        <c:tickLblPos val="nextTo"/>
        <c:crossAx val="36734479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pl-PL" dirty="0"/>
              <a:t>W jakim stopniu Program Wychowawczy jest zgodny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z </a:t>
            </a:r>
            <a:r>
              <a:rPr lang="pl-PL" dirty="0"/>
              <a:t>powszechnie uznawanymi wartościami i normami zachowania?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W jakim stopniu Program Wychowawczy jest zgodny z powszechnie uznawanymi wartościami i normami zachowania?</c:v>
                </c:pt>
              </c:strCache>
            </c:strRef>
          </c:tx>
          <c:invertIfNegative val="0"/>
          <c:cat>
            <c:numRef>
              <c:f>Arkusz1!$A$2:$A$7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Arkusz1!$B$2:$B$7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9</c:v>
                </c:pt>
                <c:pt idx="3">
                  <c:v>13</c:v>
                </c:pt>
                <c:pt idx="4">
                  <c:v>28</c:v>
                </c:pt>
                <c:pt idx="5">
                  <c:v>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67350672"/>
        <c:axId val="367351456"/>
      </c:barChart>
      <c:catAx>
        <c:axId val="3673506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67351456"/>
        <c:crosses val="autoZero"/>
        <c:auto val="1"/>
        <c:lblAlgn val="ctr"/>
        <c:lblOffset val="100"/>
        <c:noMultiLvlLbl val="0"/>
      </c:catAx>
      <c:valAx>
        <c:axId val="367351456"/>
        <c:scaling>
          <c:orientation val="minMax"/>
        </c:scaling>
        <c:delete val="0"/>
        <c:axPos val="l"/>
        <c:majorGridlines/>
        <c:minorGridlines/>
        <c:numFmt formatCode="General" sourceLinked="1"/>
        <c:majorTickMark val="out"/>
        <c:minorTickMark val="none"/>
        <c:tickLblPos val="nextTo"/>
        <c:crossAx val="3673506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4636975065616826E-2"/>
          <c:y val="3.4335875984251987E-2"/>
          <c:w val="0.69642913385826777"/>
          <c:h val="0.64514394685039389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Tak</c:v>
                </c:pt>
              </c:strCache>
            </c:strRef>
          </c:tx>
          <c:invertIfNegative val="0"/>
          <c:cat>
            <c:strRef>
              <c:f>Arkusz1!$A$2:$A$5</c:f>
              <c:strCache>
                <c:ptCount val="4"/>
                <c:pt idx="0">
                  <c:v>Fizyczny</c:v>
                </c:pt>
                <c:pt idx="1">
                  <c:v>Psychiczny</c:v>
                </c:pt>
                <c:pt idx="2">
                  <c:v>Społeczny</c:v>
                </c:pt>
                <c:pt idx="3">
                  <c:v>Duchowy</c:v>
                </c:pt>
              </c:strCache>
            </c:strRef>
          </c:cat>
          <c:val>
            <c:numRef>
              <c:f>Arkusz1!$B$2:$B$5</c:f>
              <c:numCache>
                <c:formatCode>General</c:formatCode>
                <c:ptCount val="4"/>
                <c:pt idx="0">
                  <c:v>53</c:v>
                </c:pt>
                <c:pt idx="1">
                  <c:v>50</c:v>
                </c:pt>
                <c:pt idx="2">
                  <c:v>53</c:v>
                </c:pt>
                <c:pt idx="3">
                  <c:v>52</c:v>
                </c:pt>
              </c:numCache>
            </c:numRef>
          </c:val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Nie</c:v>
                </c:pt>
              </c:strCache>
            </c:strRef>
          </c:tx>
          <c:invertIfNegative val="0"/>
          <c:cat>
            <c:strRef>
              <c:f>Arkusz1!$A$2:$A$5</c:f>
              <c:strCache>
                <c:ptCount val="4"/>
                <c:pt idx="0">
                  <c:v>Fizyczny</c:v>
                </c:pt>
                <c:pt idx="1">
                  <c:v>Psychiczny</c:v>
                </c:pt>
                <c:pt idx="2">
                  <c:v>Społeczny</c:v>
                </c:pt>
                <c:pt idx="3">
                  <c:v>Duchowy</c:v>
                </c:pt>
              </c:strCache>
            </c:strRef>
          </c:cat>
          <c:val>
            <c:numRef>
              <c:f>Arkusz1!$C$2:$C$5</c:f>
              <c:numCache>
                <c:formatCode>General</c:formatCode>
                <c:ptCount val="4"/>
                <c:pt idx="0">
                  <c:v>5</c:v>
                </c:pt>
                <c:pt idx="1">
                  <c:v>8</c:v>
                </c:pt>
                <c:pt idx="2">
                  <c:v>5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67347144"/>
        <c:axId val="367349888"/>
        <c:axId val="367561656"/>
      </c:bar3DChart>
      <c:catAx>
        <c:axId val="3673471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67349888"/>
        <c:crosses val="autoZero"/>
        <c:auto val="1"/>
        <c:lblAlgn val="ctr"/>
        <c:lblOffset val="100"/>
        <c:noMultiLvlLbl val="0"/>
      </c:catAx>
      <c:valAx>
        <c:axId val="367349888"/>
        <c:scaling>
          <c:orientation val="minMax"/>
        </c:scaling>
        <c:delete val="0"/>
        <c:axPos val="l"/>
        <c:majorGridlines/>
        <c:minorGridlines/>
        <c:numFmt formatCode="General" sourceLinked="1"/>
        <c:majorTickMark val="out"/>
        <c:minorTickMark val="none"/>
        <c:tickLblPos val="nextTo"/>
        <c:crossAx val="367347144"/>
        <c:crosses val="autoZero"/>
        <c:crossBetween val="between"/>
      </c:valAx>
      <c:serAx>
        <c:axId val="367561656"/>
        <c:scaling>
          <c:orientation val="minMax"/>
        </c:scaling>
        <c:delete val="0"/>
        <c:axPos val="b"/>
        <c:majorTickMark val="out"/>
        <c:minorTickMark val="none"/>
        <c:tickLblPos val="nextTo"/>
        <c:crossAx val="367349888"/>
        <c:crosses val="autoZero"/>
      </c:ser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Tak</c:v>
                </c:pt>
              </c:strCache>
            </c:strRef>
          </c:tx>
          <c:invertIfNegative val="0"/>
          <c:cat>
            <c:strRef>
              <c:f>Arkusz1!$A$2:$A$7</c:f>
              <c:strCache>
                <c:ptCount val="6"/>
                <c:pt idx="0">
                  <c:v>postaw patriotycznych</c:v>
                </c:pt>
                <c:pt idx="1">
                  <c:v>postaw obywatelskich</c:v>
                </c:pt>
                <c:pt idx="2">
                  <c:v>bycia członkiem rodziny</c:v>
                </c:pt>
                <c:pt idx="3">
                  <c:v>przywiązania do korzeni (regionu)</c:v>
                </c:pt>
                <c:pt idx="4">
                  <c:v>przeciwdziałania agresji</c:v>
                </c:pt>
                <c:pt idx="5">
                  <c:v>zdrowego stylu życia</c:v>
                </c:pt>
              </c:strCache>
            </c:strRef>
          </c:cat>
          <c:val>
            <c:numRef>
              <c:f>Arkusz1!$B$2:$B$7</c:f>
              <c:numCache>
                <c:formatCode>General</c:formatCode>
                <c:ptCount val="6"/>
                <c:pt idx="0">
                  <c:v>56</c:v>
                </c:pt>
                <c:pt idx="1">
                  <c:v>57</c:v>
                </c:pt>
                <c:pt idx="2">
                  <c:v>57</c:v>
                </c:pt>
                <c:pt idx="3">
                  <c:v>52</c:v>
                </c:pt>
                <c:pt idx="4">
                  <c:v>51</c:v>
                </c:pt>
                <c:pt idx="5">
                  <c:v>39</c:v>
                </c:pt>
              </c:numCache>
            </c:numRef>
          </c:val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Nie</c:v>
                </c:pt>
              </c:strCache>
            </c:strRef>
          </c:tx>
          <c:invertIfNegative val="0"/>
          <c:cat>
            <c:strRef>
              <c:f>Arkusz1!$A$2:$A$7</c:f>
              <c:strCache>
                <c:ptCount val="6"/>
                <c:pt idx="0">
                  <c:v>postaw patriotycznych</c:v>
                </c:pt>
                <c:pt idx="1">
                  <c:v>postaw obywatelskich</c:v>
                </c:pt>
                <c:pt idx="2">
                  <c:v>bycia członkiem rodziny</c:v>
                </c:pt>
                <c:pt idx="3">
                  <c:v>przywiązania do korzeni (regionu)</c:v>
                </c:pt>
                <c:pt idx="4">
                  <c:v>przeciwdziałania agresji</c:v>
                </c:pt>
                <c:pt idx="5">
                  <c:v>zdrowego stylu życia</c:v>
                </c:pt>
              </c:strCache>
            </c:strRef>
          </c:cat>
          <c:val>
            <c:numRef>
              <c:f>Arkusz1!$C$2:$C$7</c:f>
              <c:numCache>
                <c:formatCode>General</c:formatCode>
                <c:ptCount val="6"/>
                <c:pt idx="0">
                  <c:v>3</c:v>
                </c:pt>
                <c:pt idx="1">
                  <c:v>2</c:v>
                </c:pt>
                <c:pt idx="2">
                  <c:v>2</c:v>
                </c:pt>
                <c:pt idx="3">
                  <c:v>6</c:v>
                </c:pt>
                <c:pt idx="4">
                  <c:v>6</c:v>
                </c:pt>
                <c:pt idx="5">
                  <c:v>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67348712"/>
        <c:axId val="367347536"/>
        <c:axId val="367559960"/>
      </c:bar3DChart>
      <c:catAx>
        <c:axId val="3673487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67347536"/>
        <c:crosses val="autoZero"/>
        <c:auto val="1"/>
        <c:lblAlgn val="ctr"/>
        <c:lblOffset val="100"/>
        <c:noMultiLvlLbl val="0"/>
      </c:catAx>
      <c:valAx>
        <c:axId val="367347536"/>
        <c:scaling>
          <c:orientation val="minMax"/>
        </c:scaling>
        <c:delete val="0"/>
        <c:axPos val="l"/>
        <c:majorGridlines/>
        <c:minorGridlines/>
        <c:numFmt formatCode="General" sourceLinked="1"/>
        <c:majorTickMark val="out"/>
        <c:minorTickMark val="none"/>
        <c:tickLblPos val="nextTo"/>
        <c:crossAx val="367348712"/>
        <c:crosses val="autoZero"/>
        <c:crossBetween val="between"/>
      </c:valAx>
      <c:serAx>
        <c:axId val="367559960"/>
        <c:scaling>
          <c:orientation val="minMax"/>
        </c:scaling>
        <c:delete val="0"/>
        <c:axPos val="b"/>
        <c:majorTickMark val="out"/>
        <c:minorTickMark val="none"/>
        <c:tickLblPos val="nextTo"/>
        <c:crossAx val="367347536"/>
        <c:crosses val="autoZero"/>
      </c:ser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Jak ocenia Pan/Pani kontakty ze szkołą w sprawach dotyczących swojego dziecka?</c:v>
                </c:pt>
              </c:strCache>
            </c:strRef>
          </c:tx>
          <c:invertIfNegative val="0"/>
          <c:cat>
            <c:numRef>
              <c:f>Arkusz1!$A$2:$A$7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Arkusz1!$B$2:$B$7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7</c:v>
                </c:pt>
                <c:pt idx="3">
                  <c:v>13</c:v>
                </c:pt>
                <c:pt idx="4">
                  <c:v>26</c:v>
                </c:pt>
                <c:pt idx="5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67347928"/>
        <c:axId val="367348320"/>
      </c:barChart>
      <c:catAx>
        <c:axId val="3673479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67348320"/>
        <c:crosses val="autoZero"/>
        <c:auto val="1"/>
        <c:lblAlgn val="ctr"/>
        <c:lblOffset val="100"/>
        <c:noMultiLvlLbl val="0"/>
      </c:catAx>
      <c:valAx>
        <c:axId val="367348320"/>
        <c:scaling>
          <c:orientation val="minMax"/>
        </c:scaling>
        <c:delete val="0"/>
        <c:axPos val="l"/>
        <c:majorGridlines/>
        <c:minorGridlines/>
        <c:numFmt formatCode="General" sourceLinked="1"/>
        <c:majorTickMark val="out"/>
        <c:minorTickMark val="none"/>
        <c:tickLblPos val="nextTo"/>
        <c:crossAx val="36734792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W jakim stopniu przestrzegane są prawa Pani/Pana dziecka w naszej szkole?</c:v>
                </c:pt>
              </c:strCache>
            </c:strRef>
          </c:tx>
          <c:invertIfNegative val="0"/>
          <c:cat>
            <c:numRef>
              <c:f>Arkusz1!$A$2:$A$7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Arkusz1!$B$2:$B$7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5</c:v>
                </c:pt>
                <c:pt idx="3">
                  <c:v>12</c:v>
                </c:pt>
                <c:pt idx="4">
                  <c:v>26</c:v>
                </c:pt>
                <c:pt idx="5">
                  <c:v>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67346360"/>
        <c:axId val="367349104"/>
      </c:barChart>
      <c:catAx>
        <c:axId val="3673463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67349104"/>
        <c:crosses val="autoZero"/>
        <c:auto val="1"/>
        <c:lblAlgn val="ctr"/>
        <c:lblOffset val="100"/>
        <c:noMultiLvlLbl val="0"/>
      </c:catAx>
      <c:valAx>
        <c:axId val="367349104"/>
        <c:scaling>
          <c:orientation val="minMax"/>
        </c:scaling>
        <c:delete val="0"/>
        <c:axPos val="l"/>
        <c:majorGridlines/>
        <c:minorGridlines/>
        <c:numFmt formatCode="General" sourceLinked="1"/>
        <c:majorTickMark val="out"/>
        <c:minorTickMark val="none"/>
        <c:tickLblPos val="nextTo"/>
        <c:crossAx val="3673463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Jak bardzo szkoła jest przyjazna, życzliwa i wyrozumiała w stosunku do Pani/Pana dziecka?</c:v>
                </c:pt>
              </c:strCache>
            </c:strRef>
          </c:tx>
          <c:invertIfNegative val="0"/>
          <c:cat>
            <c:numRef>
              <c:f>Arkusz1!$A$2:$A$7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Arkusz1!$B$2:$B$7</c:f>
              <c:numCache>
                <c:formatCode>General</c:formatCode>
                <c:ptCount val="6"/>
                <c:pt idx="0">
                  <c:v>1</c:v>
                </c:pt>
                <c:pt idx="1">
                  <c:v>0</c:v>
                </c:pt>
                <c:pt idx="2">
                  <c:v>4</c:v>
                </c:pt>
                <c:pt idx="3">
                  <c:v>14</c:v>
                </c:pt>
                <c:pt idx="4">
                  <c:v>28</c:v>
                </c:pt>
                <c:pt idx="5">
                  <c:v>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67352240"/>
        <c:axId val="367351848"/>
      </c:barChart>
      <c:catAx>
        <c:axId val="3673522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67351848"/>
        <c:crosses val="autoZero"/>
        <c:auto val="1"/>
        <c:lblAlgn val="ctr"/>
        <c:lblOffset val="100"/>
        <c:noMultiLvlLbl val="0"/>
      </c:catAx>
      <c:valAx>
        <c:axId val="367351848"/>
        <c:scaling>
          <c:orientation val="minMax"/>
        </c:scaling>
        <c:delete val="0"/>
        <c:axPos val="l"/>
        <c:majorGridlines/>
        <c:minorGridlines/>
        <c:numFmt formatCode="General" sourceLinked="1"/>
        <c:majorTickMark val="out"/>
        <c:minorTickMark val="none"/>
        <c:tickLblPos val="nextTo"/>
        <c:crossAx val="3673522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Jak ocenia Pani/Pan starania wychowawcy wobec swojego dziecka?</c:v>
                </c:pt>
              </c:strCache>
            </c:strRef>
          </c:tx>
          <c:invertIfNegative val="0"/>
          <c:cat>
            <c:numRef>
              <c:f>Arkusz1!$A$2:$A$7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Arkusz1!$B$2:$B$7</c:f>
              <c:numCache>
                <c:formatCode>General</c:formatCode>
                <c:ptCount val="6"/>
                <c:pt idx="0">
                  <c:v>1</c:v>
                </c:pt>
                <c:pt idx="1">
                  <c:v>0</c:v>
                </c:pt>
                <c:pt idx="2">
                  <c:v>3.5</c:v>
                </c:pt>
                <c:pt idx="3">
                  <c:v>3</c:v>
                </c:pt>
                <c:pt idx="4">
                  <c:v>25</c:v>
                </c:pt>
                <c:pt idx="5">
                  <c:v>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67316488"/>
        <c:axId val="367318448"/>
      </c:barChart>
      <c:catAx>
        <c:axId val="3673164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67318448"/>
        <c:crosses val="autoZero"/>
        <c:auto val="1"/>
        <c:lblAlgn val="ctr"/>
        <c:lblOffset val="100"/>
        <c:noMultiLvlLbl val="0"/>
      </c:catAx>
      <c:valAx>
        <c:axId val="367318448"/>
        <c:scaling>
          <c:orientation val="minMax"/>
        </c:scaling>
        <c:delete val="0"/>
        <c:axPos val="l"/>
        <c:majorGridlines/>
        <c:minorGridlines/>
        <c:numFmt formatCode="General" sourceLinked="1"/>
        <c:majorTickMark val="out"/>
        <c:minorTickMark val="none"/>
        <c:tickLblPos val="nextTo"/>
        <c:crossAx val="36731648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Jak ocenia Pan/Pani działania wychowawcze nauczycieli naszej szkoły?</c:v>
                </c:pt>
              </c:strCache>
            </c:strRef>
          </c:tx>
          <c:invertIfNegative val="0"/>
          <c:cat>
            <c:numRef>
              <c:f>Arkusz1!$A$2:$A$7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Arkusz1!$B$2:$B$7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7</c:v>
                </c:pt>
                <c:pt idx="3">
                  <c:v>11</c:v>
                </c:pt>
                <c:pt idx="4">
                  <c:v>29</c:v>
                </c:pt>
                <c:pt idx="5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67316880"/>
        <c:axId val="367319624"/>
      </c:barChart>
      <c:catAx>
        <c:axId val="3673168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67319624"/>
        <c:crosses val="autoZero"/>
        <c:auto val="1"/>
        <c:lblAlgn val="ctr"/>
        <c:lblOffset val="100"/>
        <c:noMultiLvlLbl val="0"/>
      </c:catAx>
      <c:valAx>
        <c:axId val="367319624"/>
        <c:scaling>
          <c:orientation val="minMax"/>
        </c:scaling>
        <c:delete val="0"/>
        <c:axPos val="l"/>
        <c:majorGridlines/>
        <c:minorGridlines/>
        <c:numFmt formatCode="General" sourceLinked="1"/>
        <c:majorTickMark val="out"/>
        <c:minorTickMark val="none"/>
        <c:tickLblPos val="nextTo"/>
        <c:crossAx val="3673168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Czy jest Pani/Pan zadowolona(y) z naszej szkoły?</c:v>
                </c:pt>
              </c:strCache>
            </c:strRef>
          </c:tx>
          <c:invertIfNegative val="0"/>
          <c:cat>
            <c:numRef>
              <c:f>Arkusz1!$A$2:$A$7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Arkusz1!$B$2:$B$7</c:f>
              <c:numCache>
                <c:formatCode>General</c:formatCode>
                <c:ptCount val="6"/>
                <c:pt idx="0">
                  <c:v>2</c:v>
                </c:pt>
                <c:pt idx="1">
                  <c:v>1</c:v>
                </c:pt>
                <c:pt idx="2">
                  <c:v>6</c:v>
                </c:pt>
                <c:pt idx="3">
                  <c:v>8</c:v>
                </c:pt>
                <c:pt idx="4">
                  <c:v>30</c:v>
                </c:pt>
                <c:pt idx="5">
                  <c:v>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67317272"/>
        <c:axId val="367318056"/>
      </c:barChart>
      <c:catAx>
        <c:axId val="3673172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67318056"/>
        <c:crosses val="autoZero"/>
        <c:auto val="1"/>
        <c:lblAlgn val="ctr"/>
        <c:lblOffset val="100"/>
        <c:noMultiLvlLbl val="0"/>
      </c:catAx>
      <c:valAx>
        <c:axId val="367318056"/>
        <c:scaling>
          <c:orientation val="minMax"/>
        </c:scaling>
        <c:delete val="0"/>
        <c:axPos val="l"/>
        <c:majorGridlines/>
        <c:minorGridlines/>
        <c:numFmt formatCode="General" sourceLinked="1"/>
        <c:majorTickMark val="out"/>
        <c:minorTickMark val="none"/>
        <c:tickLblPos val="nextTo"/>
        <c:crossAx val="3673172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0.07895</cdr:x>
      <cdr:y>0</cdr:y>
    </cdr:from>
    <cdr:to>
      <cdr:x>0.63158</cdr:x>
      <cdr:y>0.0814</cdr:y>
    </cdr:to>
    <cdr:sp macro="" textlink="">
      <cdr:nvSpPr>
        <cdr:cNvPr id="2" name="pole tekstowe 1"/>
        <cdr:cNvSpPr txBox="1"/>
      </cdr:nvSpPr>
      <cdr:spPr>
        <a:xfrm xmlns:a="http://schemas.openxmlformats.org/drawingml/2006/main">
          <a:off x="642942" y="-71438"/>
          <a:ext cx="4500594" cy="5000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l-PL" sz="1800" b="1" dirty="0" smtClean="0"/>
            <a:t>Czy nasza szkoła uczy</a:t>
          </a:r>
          <a:r>
            <a:rPr lang="pl-PL" sz="1100" dirty="0" smtClean="0"/>
            <a:t>:</a:t>
          </a:r>
          <a:endParaRPr lang="pl-PL" sz="1100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ójkąt prostokątny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grpSp>
        <p:nvGrpSpPr>
          <p:cNvPr id="2" name="Grup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Dowolny kształt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Dowolny kształt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Dowolny kształt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Łącznik prosty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CAE3E48-6BC8-4B70-8464-D2C63A2ACA9A}" type="datetimeFigureOut">
              <a:rPr lang="pl-PL" smtClean="0"/>
              <a:pPr/>
              <a:t>2015-05-27</a:t>
            </a:fld>
            <a:endParaRPr lang="pl-PL"/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A0FFF59-B7F5-4CD0-99E5-1D94DEC6A63E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AE3E48-6BC8-4B70-8464-D2C63A2ACA9A}" type="datetimeFigureOut">
              <a:rPr lang="pl-PL" smtClean="0"/>
              <a:pPr/>
              <a:t>2015-05-27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0FFF59-B7F5-4CD0-99E5-1D94DEC6A63E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masterClrMapping/>
  </p:clrMapOvr>
  <p:transition spd="slow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AE3E48-6BC8-4B70-8464-D2C63A2ACA9A}" type="datetimeFigureOut">
              <a:rPr lang="pl-PL" smtClean="0"/>
              <a:pPr/>
              <a:t>2015-05-27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0FFF59-B7F5-4CD0-99E5-1D94DEC6A63E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Pag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Pag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AE3E48-6BC8-4B70-8464-D2C63A2ACA9A}" type="datetimeFigureOut">
              <a:rPr lang="pl-PL" smtClean="0"/>
              <a:pPr/>
              <a:t>2015-05-27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0FFF59-B7F5-4CD0-99E5-1D94DEC6A63E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AE3E48-6BC8-4B70-8464-D2C63A2ACA9A}" type="datetimeFigureOut">
              <a:rPr lang="pl-PL" smtClean="0"/>
              <a:pPr/>
              <a:t>2015-05-27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0FFF59-B7F5-4CD0-99E5-1D94DEC6A63E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AE3E48-6BC8-4B70-8464-D2C63A2ACA9A}" type="datetimeFigureOut">
              <a:rPr lang="pl-PL" smtClean="0"/>
              <a:pPr/>
              <a:t>2015-05-27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0FFF59-B7F5-4CD0-99E5-1D94DEC6A63E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AE3E48-6BC8-4B70-8464-D2C63A2ACA9A}" type="datetimeFigureOut">
              <a:rPr lang="pl-PL" smtClean="0"/>
              <a:pPr/>
              <a:t>2015-05-27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0FFF59-B7F5-4CD0-99E5-1D94DEC6A63E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2CAE3E48-6BC8-4B70-8464-D2C63A2ACA9A}" type="datetimeFigureOut">
              <a:rPr lang="pl-PL" smtClean="0"/>
              <a:pPr/>
              <a:t>2015-05-27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0FFF59-B7F5-4CD0-99E5-1D94DEC6A63E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CAE3E48-6BC8-4B70-8464-D2C63A2ACA9A}" type="datetimeFigureOut">
              <a:rPr lang="pl-PL" smtClean="0"/>
              <a:pPr/>
              <a:t>2015-05-27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A0FFF59-B7F5-4CD0-99E5-1D94DEC6A63E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Dowolny kształt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Trójkąt prostokątny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Łącznik prosty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ag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Pag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AE3E48-6BC8-4B70-8464-D2C63A2ACA9A}" type="datetimeFigureOut">
              <a:rPr lang="pl-PL" smtClean="0"/>
              <a:pPr/>
              <a:t>2015-05-27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0FFF59-B7F5-4CD0-99E5-1D94DEC6A63E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AE3E48-6BC8-4B70-8464-D2C63A2ACA9A}" type="datetimeFigureOut">
              <a:rPr lang="pl-PL" smtClean="0"/>
              <a:pPr/>
              <a:t>2015-05-27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0FFF59-B7F5-4CD0-99E5-1D94DEC6A63E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olny kształt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Dowolny kształt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Trójkąt prostokątny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Łącznik prosty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2CAE3E48-6BC8-4B70-8464-D2C63A2ACA9A}" type="datetimeFigureOut">
              <a:rPr lang="pl-PL" smtClean="0"/>
              <a:pPr/>
              <a:t>2015-05-27</a:t>
            </a:fld>
            <a:endParaRPr lang="pl-PL"/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3A0FFF59-B7F5-4CD0-99E5-1D94DEC6A63E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 spd="slow">
    <p:dissolve/>
  </p:transition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785786" y="928670"/>
            <a:ext cx="735811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dirty="0" smtClean="0"/>
              <a:t>W ankiecie dotyczącej realizacji Szkolnego Programu Wychowawczego  wzięło udział 59 rodziców uczniów Punktu Przedszkolnego, Oddziału Przedszkolnego oraz </a:t>
            </a:r>
            <a:br>
              <a:rPr lang="pl-PL" sz="4000" dirty="0" smtClean="0"/>
            </a:br>
            <a:r>
              <a:rPr lang="pl-PL" sz="4000" dirty="0" smtClean="0"/>
              <a:t>klas I-VI</a:t>
            </a:r>
            <a:endParaRPr lang="pl-PL" sz="4000" dirty="0"/>
          </a:p>
        </p:txBody>
      </p:sp>
    </p:spTree>
  </p:cSld>
  <p:clrMapOvr>
    <a:masterClrMapping/>
  </p:clrMapOvr>
  <p:transition spd="slow"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Wykres 3"/>
          <p:cNvGraphicFramePr/>
          <p:nvPr/>
        </p:nvGraphicFramePr>
        <p:xfrm>
          <a:off x="428596" y="0"/>
          <a:ext cx="8358246" cy="50720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Wykres 1"/>
          <p:cNvGraphicFramePr/>
          <p:nvPr/>
        </p:nvGraphicFramePr>
        <p:xfrm>
          <a:off x="642910" y="357166"/>
          <a:ext cx="8072494" cy="56436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Wykres 1"/>
          <p:cNvGraphicFramePr/>
          <p:nvPr/>
        </p:nvGraphicFramePr>
        <p:xfrm>
          <a:off x="428596" y="285728"/>
          <a:ext cx="8429684" cy="5572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Wykres 1"/>
          <p:cNvGraphicFramePr/>
          <p:nvPr/>
        </p:nvGraphicFramePr>
        <p:xfrm>
          <a:off x="500034" y="214290"/>
          <a:ext cx="8286808" cy="59293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Wykres 1"/>
          <p:cNvGraphicFramePr/>
          <p:nvPr/>
        </p:nvGraphicFramePr>
        <p:xfrm>
          <a:off x="285720" y="1428736"/>
          <a:ext cx="8572560" cy="47863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pole tekstowe 2"/>
          <p:cNvSpPr txBox="1"/>
          <p:nvPr/>
        </p:nvSpPr>
        <p:spPr>
          <a:xfrm>
            <a:off x="1357290" y="714356"/>
            <a:ext cx="6286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smtClean="0">
                <a:latin typeface="+mj-lt"/>
              </a:rPr>
              <a:t>Czy działania wychowawcze naszej szkoły wspomagają rozwój ucznia:</a:t>
            </a:r>
            <a:endParaRPr lang="pl-PL" b="1" dirty="0">
              <a:latin typeface="+mj-lt"/>
            </a:endParaRPr>
          </a:p>
        </p:txBody>
      </p:sp>
    </p:spTree>
  </p:cSld>
  <p:clrMapOvr>
    <a:masterClrMapping/>
  </p:clrMapOvr>
  <p:transition spd="slow">
    <p:dissolv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Wykres 1"/>
          <p:cNvGraphicFramePr/>
          <p:nvPr/>
        </p:nvGraphicFramePr>
        <p:xfrm>
          <a:off x="428596" y="214290"/>
          <a:ext cx="8143932" cy="61436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Wykres 1"/>
          <p:cNvGraphicFramePr/>
          <p:nvPr/>
        </p:nvGraphicFramePr>
        <p:xfrm>
          <a:off x="642910" y="428604"/>
          <a:ext cx="8001056" cy="5500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Wykres 1"/>
          <p:cNvGraphicFramePr/>
          <p:nvPr/>
        </p:nvGraphicFramePr>
        <p:xfrm>
          <a:off x="500034" y="285728"/>
          <a:ext cx="8286808" cy="60007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Wykres 1"/>
          <p:cNvGraphicFramePr/>
          <p:nvPr/>
        </p:nvGraphicFramePr>
        <p:xfrm>
          <a:off x="214282" y="214290"/>
          <a:ext cx="8501122" cy="59293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dissolv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Wykres 1"/>
          <p:cNvGraphicFramePr/>
          <p:nvPr/>
        </p:nvGraphicFramePr>
        <p:xfrm>
          <a:off x="500034" y="357166"/>
          <a:ext cx="8215370" cy="5572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Wykres 1"/>
          <p:cNvGraphicFramePr/>
          <p:nvPr/>
        </p:nvGraphicFramePr>
        <p:xfrm>
          <a:off x="642910" y="428604"/>
          <a:ext cx="8215370" cy="5500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dissolv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Wykres 1"/>
          <p:cNvGraphicFramePr/>
          <p:nvPr/>
        </p:nvGraphicFramePr>
        <p:xfrm>
          <a:off x="428596" y="500042"/>
          <a:ext cx="8262974" cy="5389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dissolv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42910" y="3143248"/>
            <a:ext cx="82296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pl-PL" b="0" dirty="0" smtClean="0"/>
              <a:t>Na jakie tematy, zdaniem Pani/Pana należy położyć większy nacisk podczas planowania tematyki godzin wychowawczych?</a:t>
            </a: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</p:spTree>
  </p:cSld>
  <p:clrMapOvr>
    <a:masterClrMapping/>
  </p:clrMapOvr>
  <p:transition spd="slow">
    <p:dissolv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28596" y="500042"/>
            <a:ext cx="8229600" cy="578647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pl-PL" dirty="0" smtClean="0"/>
              <a:t>Rozmowa z dzieckiem,</a:t>
            </a:r>
          </a:p>
          <a:p>
            <a:pPr>
              <a:lnSpc>
                <a:spcPct val="150000"/>
              </a:lnSpc>
            </a:pPr>
            <a:r>
              <a:rPr lang="pl-PL" dirty="0" smtClean="0"/>
              <a:t>Integracja całej klasy w jednolitą całość</a:t>
            </a:r>
          </a:p>
          <a:p>
            <a:pPr>
              <a:lnSpc>
                <a:spcPct val="150000"/>
              </a:lnSpc>
            </a:pPr>
            <a:r>
              <a:rPr lang="pl-PL" dirty="0" smtClean="0"/>
              <a:t>Radzenie sobie z emocjami</a:t>
            </a:r>
          </a:p>
          <a:p>
            <a:pPr>
              <a:lnSpc>
                <a:spcPct val="150000"/>
              </a:lnSpc>
            </a:pPr>
            <a:r>
              <a:rPr lang="pl-PL" dirty="0" smtClean="0"/>
              <a:t>Agresja wobec siebie</a:t>
            </a:r>
          </a:p>
          <a:p>
            <a:pPr>
              <a:lnSpc>
                <a:spcPct val="150000"/>
              </a:lnSpc>
            </a:pPr>
            <a:r>
              <a:rPr lang="pl-PL" dirty="0" smtClean="0"/>
              <a:t>Wzajemne relacje między uczniami</a:t>
            </a:r>
          </a:p>
          <a:p>
            <a:pPr>
              <a:lnSpc>
                <a:spcPct val="150000"/>
              </a:lnSpc>
            </a:pPr>
            <a:r>
              <a:rPr lang="pl-PL" dirty="0" smtClean="0"/>
              <a:t>Bezpieczne korzystanie z Internetu</a:t>
            </a:r>
          </a:p>
          <a:p>
            <a:pPr>
              <a:lnSpc>
                <a:spcPct val="150000"/>
              </a:lnSpc>
            </a:pPr>
            <a:r>
              <a:rPr lang="pl-PL" dirty="0" smtClean="0"/>
              <a:t>Postawy obywatelskie oraz kultura osobista wobec siebie</a:t>
            </a:r>
          </a:p>
          <a:p>
            <a:pPr>
              <a:lnSpc>
                <a:spcPct val="150000"/>
              </a:lnSpc>
            </a:pPr>
            <a:r>
              <a:rPr lang="pl-PL" dirty="0" smtClean="0"/>
              <a:t>Interwencja w klasie</a:t>
            </a:r>
          </a:p>
          <a:p>
            <a:pPr>
              <a:lnSpc>
                <a:spcPct val="150000"/>
              </a:lnSpc>
            </a:pPr>
            <a:r>
              <a:rPr lang="pl-PL" dirty="0" smtClean="0"/>
              <a:t>Rodzina, przyjaźń</a:t>
            </a:r>
          </a:p>
          <a:p>
            <a:pPr>
              <a:buNone/>
            </a:pPr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  <p:transition spd="slow">
    <p:dissolv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158" y="285728"/>
            <a:ext cx="8229600" cy="6143668"/>
          </a:xfrm>
        </p:spPr>
        <p:txBody>
          <a:bodyPr/>
          <a:lstStyle/>
          <a:p>
            <a:pPr algn="ctr">
              <a:buNone/>
            </a:pPr>
            <a:endParaRPr lang="pl-PL" dirty="0" smtClean="0"/>
          </a:p>
          <a:p>
            <a:pPr algn="ctr">
              <a:buNone/>
            </a:pPr>
            <a:endParaRPr lang="pl-PL" dirty="0" smtClean="0"/>
          </a:p>
          <a:p>
            <a:pPr algn="ctr">
              <a:buNone/>
            </a:pPr>
            <a:endParaRPr lang="pl-PL" dirty="0" smtClean="0"/>
          </a:p>
          <a:p>
            <a:pPr algn="ctr">
              <a:buNone/>
            </a:pPr>
            <a:endParaRPr lang="pl-PL" dirty="0" smtClean="0"/>
          </a:p>
          <a:p>
            <a:pPr algn="ctr">
              <a:lnSpc>
                <a:spcPct val="150000"/>
              </a:lnSpc>
              <a:buNone/>
            </a:pPr>
            <a:r>
              <a:rPr lang="pl-PL" sz="3600" b="1" dirty="0" smtClean="0"/>
              <a:t>Co zmieniliby Państwo w zakresie współpracy szkoły z rodzicami?</a:t>
            </a:r>
            <a:endParaRPr lang="pl-PL" sz="3600" b="1" dirty="0"/>
          </a:p>
        </p:txBody>
      </p:sp>
    </p:spTree>
  </p:cSld>
  <p:clrMapOvr>
    <a:masterClrMapping/>
  </p:clrMapOvr>
  <p:transition spd="slow">
    <p:dissolv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285720" y="500042"/>
            <a:ext cx="814393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pl-PL" sz="3200" dirty="0" smtClean="0"/>
              <a:t>Informowanie o problemach dziecka związanych z uczestnictwem dziecka w grupie i na lekcji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pl-PL" sz="3200" dirty="0" smtClean="0"/>
              <a:t>Problemach z agresywnymi lub problematycznymi dziećmi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pl-PL" sz="3200" dirty="0" smtClean="0"/>
              <a:t>Kontakt mailowy</a:t>
            </a:r>
          </a:p>
          <a:p>
            <a:endParaRPr lang="pl-PL" sz="3200" dirty="0"/>
          </a:p>
        </p:txBody>
      </p:sp>
    </p:spTree>
  </p:cSld>
  <p:clrMapOvr>
    <a:masterClrMapping/>
  </p:clrMapOvr>
  <p:transition spd="slow">
    <p:dissolv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571472" y="428604"/>
            <a:ext cx="8143932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pl-PL" sz="3200" dirty="0" smtClean="0"/>
              <a:t>Większa liczba zebrań i szkoleń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pl-PL" sz="3200" dirty="0" smtClean="0"/>
              <a:t> Wcześniejsze informowanie </a:t>
            </a:r>
            <a:br>
              <a:rPr lang="pl-PL" sz="3200" dirty="0" smtClean="0"/>
            </a:br>
            <a:r>
              <a:rPr lang="pl-PL" sz="3200" dirty="0" smtClean="0"/>
              <a:t>o potrzebnych przyborach na zajęcia szkolne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pl-PL" sz="3200" dirty="0" smtClean="0"/>
              <a:t>Informowanie rodziców o urazach fizycznych ucznia, np. częstych upadkach</a:t>
            </a:r>
          </a:p>
          <a:p>
            <a:endParaRPr lang="pl-PL" dirty="0"/>
          </a:p>
        </p:txBody>
      </p:sp>
    </p:spTree>
  </p:cSld>
  <p:clrMapOvr>
    <a:masterClrMapping/>
  </p:clrMapOvr>
  <p:transition spd="slow">
    <p:dissolv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ol">
  <a:themeElements>
    <a:clrScheme name="Hol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Hol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Hol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505</TotalTime>
  <Words>150</Words>
  <Application>Microsoft Office PowerPoint</Application>
  <PresentationFormat>Pokaz na ekranie (4:3)</PresentationFormat>
  <Paragraphs>34</Paragraphs>
  <Slides>18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18</vt:i4>
      </vt:variant>
    </vt:vector>
  </HeadingPairs>
  <TitlesOfParts>
    <vt:vector size="24" baseType="lpstr">
      <vt:lpstr>Lucida Sans Unicode</vt:lpstr>
      <vt:lpstr>Verdana</vt:lpstr>
      <vt:lpstr>Wingdings</vt:lpstr>
      <vt:lpstr>Wingdings 2</vt:lpstr>
      <vt:lpstr>Wingdings 3</vt:lpstr>
      <vt:lpstr>Hol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Na jakie tematy, zdaniem Pani/Pana należy położyć większy nacisk podczas planowania tematyki godzin wychowawczych? 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Asus F550LDV</dc:creator>
  <cp:lastModifiedBy>Janina Bachowicz</cp:lastModifiedBy>
  <cp:revision>17</cp:revision>
  <dcterms:created xsi:type="dcterms:W3CDTF">2015-05-02T18:35:39Z</dcterms:created>
  <dcterms:modified xsi:type="dcterms:W3CDTF">2015-05-27T09:44:38Z</dcterms:modified>
</cp:coreProperties>
</file>